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stotelica Pro" panose="020B0604020202020204" charset="0"/>
      <p:regular r:id="rId16"/>
    </p:embeddedFont>
    <p:embeddedFont>
      <p:font typeface="Aristotelica Pro Bold" panose="020B0604020202020204" charset="0"/>
      <p:regular r:id="rId17"/>
    </p:embeddedFont>
    <p:embeddedFont>
      <p:font typeface="Montserrat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0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273407" y="7502051"/>
            <a:ext cx="9741186" cy="911698"/>
          </a:xfrm>
          <a:prstGeom prst="rect">
            <a:avLst/>
          </a:prstGeom>
        </p:spPr>
        <p:txBody>
          <a:bodyPr lIns="0" tIns="0" rIns="0" bIns="0" rtlCol="0" anchor="t">
            <a:spAutoFit/>
          </a:bodyPr>
          <a:lstStyle/>
          <a:p>
            <a:pPr algn="ctr">
              <a:lnSpc>
                <a:spcPts val="7498"/>
              </a:lnSpc>
            </a:pPr>
            <a:r>
              <a:rPr lang="en-US" sz="5356">
                <a:solidFill>
                  <a:srgbClr val="53819B"/>
                </a:solidFill>
                <a:latin typeface="Aristotelica Pro"/>
                <a:ea typeface="Aristotelica Pro"/>
                <a:cs typeface="Aristotelica Pro"/>
                <a:sym typeface="Aristotelica Pro"/>
              </a:rPr>
              <a:t>Salwa Almaliyah, Ahman</a:t>
            </a:r>
          </a:p>
        </p:txBody>
      </p:sp>
      <p:sp>
        <p:nvSpPr>
          <p:cNvPr id="8" name="TextBox 8"/>
          <p:cNvSpPr txBox="1"/>
          <p:nvPr/>
        </p:nvSpPr>
        <p:spPr>
          <a:xfrm>
            <a:off x="2940163" y="4124811"/>
            <a:ext cx="12387037" cy="3062915"/>
          </a:xfrm>
          <a:prstGeom prst="rect">
            <a:avLst/>
          </a:prstGeom>
        </p:spPr>
        <p:txBody>
          <a:bodyPr lIns="0" tIns="0" rIns="0" bIns="0" rtlCol="0" anchor="t">
            <a:spAutoFit/>
          </a:bodyPr>
          <a:lstStyle/>
          <a:p>
            <a:pPr algn="ctr">
              <a:lnSpc>
                <a:spcPts val="8102"/>
              </a:lnSpc>
            </a:pPr>
            <a:r>
              <a:rPr lang="en-US" sz="5787">
                <a:solidFill>
                  <a:srgbClr val="133B52"/>
                </a:solidFill>
                <a:latin typeface="Aristotelica Pro Bold"/>
                <a:ea typeface="Aristotelica Pro Bold"/>
                <a:cs typeface="Aristotelica Pro Bold"/>
                <a:sym typeface="Aristotelica Pro Bold"/>
              </a:rPr>
              <a:t>OPTIMISM ATTITUDE PROFILE AND ITS IMPLICATIONS FOR GUIDANCE AND COUNSELING SERVICES</a:t>
            </a:r>
          </a:p>
        </p:txBody>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
        <p:nvSpPr>
          <p:cNvPr id="13" name="TextBox 13"/>
          <p:cNvSpPr txBox="1"/>
          <p:nvPr/>
        </p:nvSpPr>
        <p:spPr>
          <a:xfrm>
            <a:off x="2070021" y="2114848"/>
            <a:ext cx="14147959" cy="412938"/>
          </a:xfrm>
          <a:prstGeom prst="rect">
            <a:avLst/>
          </a:prstGeom>
        </p:spPr>
        <p:txBody>
          <a:bodyPr lIns="0" tIns="0" rIns="0" bIns="0" rtlCol="0" anchor="t">
            <a:spAutoFit/>
          </a:bodyPr>
          <a:lstStyle/>
          <a:p>
            <a:pPr algn="ctr">
              <a:lnSpc>
                <a:spcPts val="3489"/>
              </a:lnSpc>
              <a:spcBef>
                <a:spcPct val="0"/>
              </a:spcBef>
            </a:pPr>
            <a:r>
              <a:rPr lang="en-US" sz="2492">
                <a:solidFill>
                  <a:srgbClr val="000000"/>
                </a:solidFill>
                <a:latin typeface="Montserrat Bold"/>
                <a:ea typeface="Montserrat Bold"/>
                <a:cs typeface="Montserrat Bold"/>
                <a:sym typeface="Montserrat Bold"/>
              </a:rPr>
              <a:t>THE 2ND BANDUNG INTERNATIONAL CONFERENCE OF GUIDANCE AND COUNSELING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40163" y="1958248"/>
            <a:ext cx="12238538" cy="1414154"/>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RESULT AND DISCUSSION</a:t>
            </a:r>
          </a:p>
        </p:txBody>
      </p:sp>
      <p:sp>
        <p:nvSpPr>
          <p:cNvPr id="3" name="TextBox 3"/>
          <p:cNvSpPr txBox="1"/>
          <p:nvPr/>
        </p:nvSpPr>
        <p:spPr>
          <a:xfrm>
            <a:off x="1275022" y="4218999"/>
            <a:ext cx="15568820" cy="3165087"/>
          </a:xfrm>
          <a:prstGeom prst="rect">
            <a:avLst/>
          </a:prstGeom>
        </p:spPr>
        <p:txBody>
          <a:bodyPr lIns="0" tIns="0" rIns="0" bIns="0" rtlCol="0" anchor="t">
            <a:spAutoFit/>
          </a:bodyPr>
          <a:lstStyle/>
          <a:p>
            <a:pPr algn="just">
              <a:lnSpc>
                <a:spcPts val="5096"/>
              </a:lnSpc>
            </a:pPr>
            <a:r>
              <a:rPr lang="en-US" sz="3640">
                <a:solidFill>
                  <a:srgbClr val="53819B"/>
                </a:solidFill>
                <a:latin typeface="Aristotelica Pro"/>
                <a:ea typeface="Aristotelica Pro"/>
                <a:cs typeface="Aristotelica Pro"/>
                <a:sym typeface="Aristotelica Pro"/>
              </a:rPr>
              <a:t>This research analyzes the optimistic attitude profile of teenagers at State Junior High School 24 Depok, finding that the majority of students are in the moderate optimism category, with a mean value of 82.3 and a standard deviation of 7.1. Overall, the optimistic attitude of teenagers at SMP Negeri 24 Depok is in the medium category both in general and based on gender. </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40163" y="1958248"/>
            <a:ext cx="12238538" cy="1414154"/>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RESULT AND DISCUSSION</a:t>
            </a:r>
          </a:p>
        </p:txBody>
      </p:sp>
      <p:sp>
        <p:nvSpPr>
          <p:cNvPr id="3" name="TextBox 3"/>
          <p:cNvSpPr txBox="1"/>
          <p:nvPr/>
        </p:nvSpPr>
        <p:spPr>
          <a:xfrm>
            <a:off x="1275022" y="4218999"/>
            <a:ext cx="15568820" cy="3803262"/>
          </a:xfrm>
          <a:prstGeom prst="rect">
            <a:avLst/>
          </a:prstGeom>
        </p:spPr>
        <p:txBody>
          <a:bodyPr lIns="0" tIns="0" rIns="0" bIns="0" rtlCol="0" anchor="t">
            <a:spAutoFit/>
          </a:bodyPr>
          <a:lstStyle/>
          <a:p>
            <a:pPr algn="just">
              <a:lnSpc>
                <a:spcPts val="5096"/>
              </a:lnSpc>
            </a:pPr>
            <a:r>
              <a:rPr lang="en-US" sz="3640">
                <a:solidFill>
                  <a:srgbClr val="53819B"/>
                </a:solidFill>
                <a:latin typeface="Aristotelica Pro"/>
                <a:ea typeface="Aristotelica Pro"/>
                <a:cs typeface="Aristotelica Pro"/>
                <a:sym typeface="Aristotelica Pro"/>
              </a:rPr>
              <a:t>This research shows the importance of developing an optimistic attitude in adolescents because optimism plays a role in supporting mental well-being and success in the future. Optimistic teenagers tend to see failure as a learning process, have hope, and continue to look for ways to maintain success, in contrast to pessimistic individuals who tend to expect bad things to happen</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53160"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95445" y="1243711"/>
            <a:ext cx="9970594" cy="1908365"/>
          </a:xfrm>
          <a:prstGeom prst="rect">
            <a:avLst/>
          </a:prstGeom>
        </p:spPr>
        <p:txBody>
          <a:bodyPr lIns="0" tIns="0" rIns="0" bIns="0" rtlCol="0" anchor="t">
            <a:spAutoFit/>
          </a:bodyPr>
          <a:lstStyle/>
          <a:p>
            <a:pPr algn="ctr">
              <a:lnSpc>
                <a:spcPts val="7689"/>
              </a:lnSpc>
            </a:pPr>
            <a:r>
              <a:rPr lang="en-US" sz="5492">
                <a:solidFill>
                  <a:srgbClr val="133B52"/>
                </a:solidFill>
                <a:latin typeface="Aristotelica Pro Bold"/>
                <a:ea typeface="Aristotelica Pro Bold"/>
                <a:cs typeface="Aristotelica Pro Bold"/>
                <a:sym typeface="Aristotelica Pro Bold"/>
              </a:rPr>
              <a:t>IMPLICATIONS FOR GUIDANCE AND COUNSELING SERVICES</a:t>
            </a:r>
          </a:p>
        </p:txBody>
      </p:sp>
      <p:sp>
        <p:nvSpPr>
          <p:cNvPr id="3" name="TextBox 3"/>
          <p:cNvSpPr txBox="1"/>
          <p:nvPr/>
        </p:nvSpPr>
        <p:spPr>
          <a:xfrm>
            <a:off x="1101376" y="3579057"/>
            <a:ext cx="16085249" cy="4441437"/>
          </a:xfrm>
          <a:prstGeom prst="rect">
            <a:avLst/>
          </a:prstGeom>
        </p:spPr>
        <p:txBody>
          <a:bodyPr lIns="0" tIns="0" rIns="0" bIns="0" rtlCol="0" anchor="t">
            <a:spAutoFit/>
          </a:bodyPr>
          <a:lstStyle/>
          <a:p>
            <a:pPr algn="just">
              <a:lnSpc>
                <a:spcPts val="5096"/>
              </a:lnSpc>
            </a:pPr>
            <a:r>
              <a:rPr lang="en-US" sz="3640">
                <a:solidFill>
                  <a:srgbClr val="53819B"/>
                </a:solidFill>
                <a:latin typeface="Aristotelica Pro"/>
                <a:ea typeface="Aristotelica Pro"/>
                <a:cs typeface="Aristotelica Pro"/>
                <a:sym typeface="Aristotelica Pro"/>
              </a:rPr>
              <a:t>Counselors or guidance and counseling teachers play an important role in analyzing students' developmental needs, including their level of optimism. Based on this analysis, counselors can design BK services such as basic services, responsiveness, and system support. This service aims to increase students' optimistic attitudes through a group approach, problem-solving, and collaboration with teachers, parents, and the community, creating an environment that supports their academic and emotional development.</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12153" y="1456285"/>
            <a:ext cx="8537178" cy="1416541"/>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CONCLUSION</a:t>
            </a:r>
          </a:p>
        </p:txBody>
      </p:sp>
      <p:sp>
        <p:nvSpPr>
          <p:cNvPr id="3" name="TextBox 3"/>
          <p:cNvSpPr txBox="1"/>
          <p:nvPr/>
        </p:nvSpPr>
        <p:spPr>
          <a:xfrm>
            <a:off x="1690480" y="3256338"/>
            <a:ext cx="14763438" cy="4441437"/>
          </a:xfrm>
          <a:prstGeom prst="rect">
            <a:avLst/>
          </a:prstGeom>
        </p:spPr>
        <p:txBody>
          <a:bodyPr lIns="0" tIns="0" rIns="0" bIns="0" rtlCol="0" anchor="t">
            <a:spAutoFit/>
          </a:bodyPr>
          <a:lstStyle/>
          <a:p>
            <a:pPr algn="just">
              <a:lnSpc>
                <a:spcPts val="5096"/>
              </a:lnSpc>
            </a:pPr>
            <a:r>
              <a:rPr lang="en-US" sz="3640">
                <a:solidFill>
                  <a:srgbClr val="53819B"/>
                </a:solidFill>
                <a:latin typeface="Aristotelica Pro"/>
                <a:ea typeface="Aristotelica Pro"/>
                <a:cs typeface="Aristotelica Pro"/>
                <a:sym typeface="Aristotelica Pro"/>
              </a:rPr>
              <a:t>The results of the research show that in general, the profile of youth optimism among students at State Junior High School 24 Depok is in the medium category with a mean value of 82.3 and an SD of 7.1. Furthermore, based on the results of the difference test in terms of gender, it was found that there were no significant differences between men and women in the profile of youth optimism among students at SMP Negeri 24 Depok.</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50481" y="4003823"/>
            <a:ext cx="12387037" cy="2044692"/>
          </a:xfrm>
          <a:prstGeom prst="rect">
            <a:avLst/>
          </a:prstGeom>
        </p:spPr>
        <p:txBody>
          <a:bodyPr lIns="0" tIns="0" rIns="0" bIns="0" rtlCol="0" anchor="t">
            <a:spAutoFit/>
          </a:bodyPr>
          <a:lstStyle/>
          <a:p>
            <a:pPr algn="ctr">
              <a:lnSpc>
                <a:spcPts val="16641"/>
              </a:lnSpc>
            </a:pPr>
            <a:r>
              <a:rPr lang="en-US" sz="11886">
                <a:solidFill>
                  <a:srgbClr val="133B52"/>
                </a:solidFill>
                <a:latin typeface="Aristotelica Pro Bold"/>
                <a:ea typeface="Aristotelica Pro Bold"/>
                <a:cs typeface="Aristotelica Pro Bold"/>
                <a:sym typeface="Aristotelica Pro Bold"/>
              </a:rPr>
              <a:t>THANK YOU</a:t>
            </a:r>
          </a:p>
        </p:txBody>
      </p:sp>
      <p:sp>
        <p:nvSpPr>
          <p:cNvPr id="3" name="Freeform 3"/>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2078831"/>
            <a:ext cx="8537178" cy="1411165"/>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OVERVIEW</a:t>
            </a:r>
          </a:p>
        </p:txBody>
      </p:sp>
      <p:sp>
        <p:nvSpPr>
          <p:cNvPr id="3" name="TextBox 3"/>
          <p:cNvSpPr txBox="1"/>
          <p:nvPr/>
        </p:nvSpPr>
        <p:spPr>
          <a:xfrm>
            <a:off x="1028700" y="3967867"/>
            <a:ext cx="16230600" cy="3165087"/>
          </a:xfrm>
          <a:prstGeom prst="rect">
            <a:avLst/>
          </a:prstGeom>
        </p:spPr>
        <p:txBody>
          <a:bodyPr lIns="0" tIns="0" rIns="0" bIns="0" rtlCol="0" anchor="t">
            <a:spAutoFit/>
          </a:bodyPr>
          <a:lstStyle/>
          <a:p>
            <a:pPr marL="785932" lvl="1" indent="-392966" algn="just">
              <a:lnSpc>
                <a:spcPts val="5096"/>
              </a:lnSpc>
              <a:buAutoNum type="arabicPeriod"/>
            </a:pPr>
            <a:r>
              <a:rPr lang="en-US" sz="3640">
                <a:solidFill>
                  <a:srgbClr val="53819B"/>
                </a:solidFill>
                <a:latin typeface="Aristotelica Pro"/>
                <a:ea typeface="Aristotelica Pro"/>
                <a:cs typeface="Aristotelica Pro"/>
                <a:sym typeface="Aristotelica Pro"/>
              </a:rPr>
              <a:t>INTRODUCTION</a:t>
            </a:r>
          </a:p>
          <a:p>
            <a:pPr marL="785932" lvl="1" indent="-392966" algn="just">
              <a:lnSpc>
                <a:spcPts val="5096"/>
              </a:lnSpc>
              <a:buAutoNum type="arabicPeriod"/>
            </a:pPr>
            <a:r>
              <a:rPr lang="en-US" sz="3640">
                <a:solidFill>
                  <a:srgbClr val="53819B"/>
                </a:solidFill>
                <a:latin typeface="Aristotelica Pro"/>
                <a:ea typeface="Aristotelica Pro"/>
                <a:cs typeface="Aristotelica Pro"/>
                <a:sym typeface="Aristotelica Pro"/>
              </a:rPr>
              <a:t>METHOD</a:t>
            </a:r>
          </a:p>
          <a:p>
            <a:pPr marL="785932" lvl="1" indent="-392966" algn="just">
              <a:lnSpc>
                <a:spcPts val="5096"/>
              </a:lnSpc>
              <a:buAutoNum type="arabicPeriod"/>
            </a:pPr>
            <a:r>
              <a:rPr lang="en-US" sz="3640">
                <a:solidFill>
                  <a:srgbClr val="53819B"/>
                </a:solidFill>
                <a:latin typeface="Aristotelica Pro"/>
                <a:ea typeface="Aristotelica Pro"/>
                <a:cs typeface="Aristotelica Pro"/>
                <a:sym typeface="Aristotelica Pro"/>
              </a:rPr>
              <a:t>RESULT AND DISCUSSION</a:t>
            </a:r>
          </a:p>
          <a:p>
            <a:pPr marL="785932" lvl="1" indent="-392966" algn="just">
              <a:lnSpc>
                <a:spcPts val="5096"/>
              </a:lnSpc>
              <a:buAutoNum type="arabicPeriod"/>
            </a:pPr>
            <a:r>
              <a:rPr lang="en-US" sz="3640">
                <a:solidFill>
                  <a:srgbClr val="53819B"/>
                </a:solidFill>
                <a:latin typeface="Aristotelica Pro"/>
                <a:ea typeface="Aristotelica Pro"/>
                <a:cs typeface="Aristotelica Pro"/>
                <a:sym typeface="Aristotelica Pro"/>
              </a:rPr>
              <a:t>IMPLICATIONS FOR GUIDANCE AND COUNSELING SERVICES</a:t>
            </a:r>
          </a:p>
          <a:p>
            <a:pPr marL="785932" lvl="1" indent="-392966" algn="just">
              <a:lnSpc>
                <a:spcPts val="5096"/>
              </a:lnSpc>
              <a:buAutoNum type="arabicPeriod"/>
            </a:pPr>
            <a:r>
              <a:rPr lang="en-US" sz="3640">
                <a:solidFill>
                  <a:srgbClr val="53819B"/>
                </a:solidFill>
                <a:latin typeface="Aristotelica Pro"/>
                <a:ea typeface="Aristotelica Pro"/>
                <a:cs typeface="Aristotelica Pro"/>
                <a:sym typeface="Aristotelica Pro"/>
              </a:rPr>
              <a:t>CONCLUSION</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1458973"/>
            <a:ext cx="8537178" cy="1411165"/>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INTRODUCTION</a:t>
            </a:r>
          </a:p>
        </p:txBody>
      </p:sp>
      <p:sp>
        <p:nvSpPr>
          <p:cNvPr id="3" name="TextBox 3"/>
          <p:cNvSpPr txBox="1"/>
          <p:nvPr/>
        </p:nvSpPr>
        <p:spPr>
          <a:xfrm>
            <a:off x="1028700" y="3116149"/>
            <a:ext cx="16230600" cy="5908287"/>
          </a:xfrm>
          <a:prstGeom prst="rect">
            <a:avLst/>
          </a:prstGeom>
        </p:spPr>
        <p:txBody>
          <a:bodyPr lIns="0" tIns="0" rIns="0" bIns="0" rtlCol="0" anchor="t">
            <a:spAutoFit/>
          </a:bodyPr>
          <a:lstStyle/>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Adolescence is a typical developmental phase, where individuals begin to enter the transition period from childhood to adulthood. Adolescents generally range from 12-19 years old, characterized by many changes (significant physical, emotional, social and cognitive).</a:t>
            </a:r>
          </a:p>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According to Yusuf et al (2021) adolescence is generally considered a turbulent period and is often described as a negative phase of life (storm and stress phase). Adolescents tend to see themselves and others as they wish and not as they really are, especially in terms of ideals (Hurlock, 1997).</a:t>
            </a:r>
          </a:p>
          <a:p>
            <a:pPr marL="785932" lvl="1" indent="-392966" algn="just">
              <a:lnSpc>
                <a:spcPts val="5096"/>
              </a:lnSpc>
              <a:buFont typeface="Arial"/>
              <a:buChar char="•"/>
            </a:pPr>
            <a:endParaRPr lang="en-US" sz="3640">
              <a:solidFill>
                <a:srgbClr val="53819B"/>
              </a:solidFill>
              <a:latin typeface="Aristotelica Pro"/>
              <a:ea typeface="Aristotelica Pro"/>
              <a:cs typeface="Aristotelica Pro"/>
              <a:sym typeface="Aristotelica Pro"/>
            </a:endParaRP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1458973"/>
            <a:ext cx="8537178" cy="1411165"/>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INTRODUCTION</a:t>
            </a:r>
          </a:p>
        </p:txBody>
      </p:sp>
      <p:sp>
        <p:nvSpPr>
          <p:cNvPr id="3" name="TextBox 3"/>
          <p:cNvSpPr txBox="1"/>
          <p:nvPr/>
        </p:nvSpPr>
        <p:spPr>
          <a:xfrm>
            <a:off x="1028700" y="3116149"/>
            <a:ext cx="16230600" cy="5844787"/>
          </a:xfrm>
          <a:prstGeom prst="rect">
            <a:avLst/>
          </a:prstGeom>
        </p:spPr>
        <p:txBody>
          <a:bodyPr lIns="0" tIns="0" rIns="0" bIns="0" rtlCol="0" anchor="t">
            <a:spAutoFit/>
          </a:bodyPr>
          <a:lstStyle/>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Adolescents' perspectives in fulfilling developmental tasks can be hampered by thoughts that are not yet able to reach a rational level. Therefore, optimism plays a vital role in adolescent development.</a:t>
            </a:r>
          </a:p>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Optimism refers to the belief that the outcome of an action will be successful and that positive outcomes and feelings will outweigh negative ones (Peterson &amp; Seligman, 2004). Optimism can protect against depression and improve physical and mental well-being (Seligman, 2006). According to Kusumadewi (2011) optimistic teenagers are better able to handle stress and focus on solutions </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1458973"/>
            <a:ext cx="8537178" cy="1411165"/>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INTRODUCTION</a:t>
            </a:r>
          </a:p>
        </p:txBody>
      </p:sp>
      <p:sp>
        <p:nvSpPr>
          <p:cNvPr id="3" name="TextBox 3"/>
          <p:cNvSpPr txBox="1"/>
          <p:nvPr/>
        </p:nvSpPr>
        <p:spPr>
          <a:xfrm>
            <a:off x="1028700" y="3116149"/>
            <a:ext cx="16230600" cy="5206612"/>
          </a:xfrm>
          <a:prstGeom prst="rect">
            <a:avLst/>
          </a:prstGeom>
        </p:spPr>
        <p:txBody>
          <a:bodyPr lIns="0" tIns="0" rIns="0" bIns="0" rtlCol="0" anchor="t">
            <a:spAutoFit/>
          </a:bodyPr>
          <a:lstStyle/>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Basic Health Research conducted by the Indonesian Ministry of Health, the health and mental conditions of Indonesian teenagers, based on Global School Health Survey (GSHS) correspondents reaching 11 thousand teenagers, there are 5% of teenagers experiencing depression which is divided into 3 grades, starting from feeling lonely, worry and fear, some even intend to commit suicide. </a:t>
            </a:r>
          </a:p>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Studies show that many students have low optimism, which results in a lack of motivation and self-development.</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1458973"/>
            <a:ext cx="8537178" cy="1411165"/>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INTRODUCTION</a:t>
            </a:r>
          </a:p>
        </p:txBody>
      </p:sp>
      <p:sp>
        <p:nvSpPr>
          <p:cNvPr id="3" name="TextBox 3"/>
          <p:cNvSpPr txBox="1"/>
          <p:nvPr/>
        </p:nvSpPr>
        <p:spPr>
          <a:xfrm>
            <a:off x="1028700" y="2896306"/>
            <a:ext cx="16230600" cy="5844787"/>
          </a:xfrm>
          <a:prstGeom prst="rect">
            <a:avLst/>
          </a:prstGeom>
        </p:spPr>
        <p:txBody>
          <a:bodyPr lIns="0" tIns="0" rIns="0" bIns="0" rtlCol="0" anchor="t">
            <a:spAutoFit/>
          </a:bodyPr>
          <a:lstStyle/>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 Guidance and Counseling (BK) is a systematic, objective, logical sustainable, and programmed effort carried out by guidance and counseling teachers/counselors to facilitate the development of students or counselors in achieving independence (Kemendikbud, 2016).</a:t>
            </a:r>
          </a:p>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 In the field of guidance and counseling services, the aspect of optimism is in the personal field, as stated by Yusuf (2009) that an optimistic attitude in facing life and the future is one of the competencies of students in personal guidance and counseling, with the aim that students can resolve conflicts well. internally or with other people. </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1458973"/>
            <a:ext cx="8537178" cy="1411165"/>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INTRODUCTION</a:t>
            </a:r>
          </a:p>
        </p:txBody>
      </p:sp>
      <p:sp>
        <p:nvSpPr>
          <p:cNvPr id="3" name="TextBox 3"/>
          <p:cNvSpPr txBox="1"/>
          <p:nvPr/>
        </p:nvSpPr>
        <p:spPr>
          <a:xfrm>
            <a:off x="1028700" y="3848281"/>
            <a:ext cx="16230600" cy="2526912"/>
          </a:xfrm>
          <a:prstGeom prst="rect">
            <a:avLst/>
          </a:prstGeom>
        </p:spPr>
        <p:txBody>
          <a:bodyPr lIns="0" tIns="0" rIns="0" bIns="0" rtlCol="0" anchor="t">
            <a:spAutoFit/>
          </a:bodyPr>
          <a:lstStyle/>
          <a:p>
            <a:pPr algn="just">
              <a:lnSpc>
                <a:spcPts val="5096"/>
              </a:lnSpc>
            </a:pPr>
            <a:r>
              <a:rPr lang="en-US" sz="3640">
                <a:solidFill>
                  <a:srgbClr val="53819B"/>
                </a:solidFill>
                <a:latin typeface="Aristotelica Pro"/>
                <a:ea typeface="Aristotelica Pro"/>
                <a:cs typeface="Aristotelica Pro"/>
                <a:sym typeface="Aristotelica Pro"/>
              </a:rPr>
              <a:t>Based on the explanation of this phenomenon, this research was carried out by revealing the profile of adolescent optimism among students at State Junior High School 24 Depok and its implications for guidance and counseling services at the school</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2078831"/>
            <a:ext cx="8537178" cy="1414154"/>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METHOD</a:t>
            </a:r>
          </a:p>
        </p:txBody>
      </p:sp>
      <p:sp>
        <p:nvSpPr>
          <p:cNvPr id="3" name="TextBox 3"/>
          <p:cNvSpPr txBox="1"/>
          <p:nvPr/>
        </p:nvSpPr>
        <p:spPr>
          <a:xfrm>
            <a:off x="1028700" y="3350013"/>
            <a:ext cx="16230600" cy="5908287"/>
          </a:xfrm>
          <a:prstGeom prst="rect">
            <a:avLst/>
          </a:prstGeom>
        </p:spPr>
        <p:txBody>
          <a:bodyPr lIns="0" tIns="0" rIns="0" bIns="0" rtlCol="0" anchor="t">
            <a:spAutoFit/>
          </a:bodyPr>
          <a:lstStyle/>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This research uses a quantitative descriptive research method with a research design, namely survey research. </a:t>
            </a:r>
          </a:p>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According to Gay et al (2012), a survey is an instrument for collecting data that describes one or more characteristics of a certain population. This research involved students from SMP Negeri 24 Depok as participants. The sampling technique used a simple random sampling method, with a total sample of 108 students consisting of 45 boys and 63 girls with an age range of 12-14 years. </a:t>
            </a:r>
          </a:p>
          <a:p>
            <a:pPr marL="785932" lvl="1" indent="-392966" algn="just">
              <a:lnSpc>
                <a:spcPts val="5096"/>
              </a:lnSpc>
              <a:buFont typeface="Arial"/>
              <a:buChar char="•"/>
            </a:pPr>
            <a:endParaRPr lang="en-US" sz="3640">
              <a:solidFill>
                <a:srgbClr val="53819B"/>
              </a:solidFill>
              <a:latin typeface="Aristotelica Pro"/>
              <a:ea typeface="Aristotelica Pro"/>
              <a:cs typeface="Aristotelica Pro"/>
              <a:sym typeface="Aristotelica Pro"/>
            </a:endParaRP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2078831"/>
            <a:ext cx="8537178" cy="1414154"/>
          </a:xfrm>
          <a:prstGeom prst="rect">
            <a:avLst/>
          </a:prstGeom>
        </p:spPr>
        <p:txBody>
          <a:bodyPr lIns="0" tIns="0" rIns="0" bIns="0" rtlCol="0" anchor="t">
            <a:spAutoFit/>
          </a:bodyPr>
          <a:lstStyle/>
          <a:p>
            <a:pPr algn="ctr">
              <a:lnSpc>
                <a:spcPts val="11469"/>
              </a:lnSpc>
            </a:pPr>
            <a:r>
              <a:rPr lang="en-US" sz="8192">
                <a:solidFill>
                  <a:srgbClr val="133B52"/>
                </a:solidFill>
                <a:latin typeface="Aristotelica Pro Bold"/>
                <a:ea typeface="Aristotelica Pro Bold"/>
                <a:cs typeface="Aristotelica Pro Bold"/>
                <a:sym typeface="Aristotelica Pro Bold"/>
              </a:rPr>
              <a:t>METHOD</a:t>
            </a:r>
          </a:p>
        </p:txBody>
      </p:sp>
      <p:sp>
        <p:nvSpPr>
          <p:cNvPr id="3" name="TextBox 3"/>
          <p:cNvSpPr txBox="1"/>
          <p:nvPr/>
        </p:nvSpPr>
        <p:spPr>
          <a:xfrm>
            <a:off x="1028700" y="3728922"/>
            <a:ext cx="16230600" cy="4568437"/>
          </a:xfrm>
          <a:prstGeom prst="rect">
            <a:avLst/>
          </a:prstGeom>
        </p:spPr>
        <p:txBody>
          <a:bodyPr lIns="0" tIns="0" rIns="0" bIns="0" rtlCol="0" anchor="t">
            <a:spAutoFit/>
          </a:bodyPr>
          <a:lstStyle/>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Data collection was carried out using the youth optimism attitude instrument which contains 3 aspects, namely: Permanent, Pervasive, and Personalization. The statements that were successfully compiled in the instrument were 30 items.</a:t>
            </a:r>
          </a:p>
          <a:p>
            <a:pPr marL="785932" lvl="1" indent="-392966" algn="just">
              <a:lnSpc>
                <a:spcPts val="5096"/>
              </a:lnSpc>
              <a:buFont typeface="Arial"/>
              <a:buChar char="•"/>
            </a:pPr>
            <a:r>
              <a:rPr lang="en-US" sz="3640">
                <a:solidFill>
                  <a:srgbClr val="53819B"/>
                </a:solidFill>
                <a:latin typeface="Aristotelica Pro"/>
                <a:ea typeface="Aristotelica Pro"/>
                <a:cs typeface="Aristotelica Pro"/>
                <a:sym typeface="Aristotelica Pro"/>
              </a:rPr>
              <a:t>Next, the research data were analyzed using Jeffreys's Amazing Statistics Program (JASP) application to see a picture of the optimistic attitudes of teenagers at SMP Negeri 24 Depok.</a:t>
            </a:r>
          </a:p>
        </p:txBody>
      </p:sp>
      <p:sp>
        <p:nvSpPr>
          <p:cNvPr id="4" name="Freeform 4"/>
          <p:cNvSpPr/>
          <p:nvPr/>
        </p:nvSpPr>
        <p:spPr>
          <a:xfrm rot="-751648" flipH="1" flipV="1">
            <a:off x="17009426" y="-2992357"/>
            <a:ext cx="14182710" cy="6678767"/>
          </a:xfrm>
          <a:custGeom>
            <a:avLst/>
            <a:gdLst/>
            <a:ahLst/>
            <a:cxnLst/>
            <a:rect l="l" t="t" r="r" b="b"/>
            <a:pathLst>
              <a:path w="14182710" h="6678767">
                <a:moveTo>
                  <a:pt x="14182709" y="6678767"/>
                </a:moveTo>
                <a:lnTo>
                  <a:pt x="0" y="6678767"/>
                </a:lnTo>
                <a:lnTo>
                  <a:pt x="0" y="0"/>
                </a:lnTo>
                <a:lnTo>
                  <a:pt x="14182709" y="0"/>
                </a:lnTo>
                <a:lnTo>
                  <a:pt x="14182709"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800328" y="8833936"/>
            <a:ext cx="18073735" cy="8511086"/>
          </a:xfrm>
          <a:custGeom>
            <a:avLst/>
            <a:gdLst/>
            <a:ahLst/>
            <a:cxnLst/>
            <a:rect l="l" t="t" r="r" b="b"/>
            <a:pathLst>
              <a:path w="18073735" h="8511086">
                <a:moveTo>
                  <a:pt x="0" y="0"/>
                </a:moveTo>
                <a:lnTo>
                  <a:pt x="18073735" y="0"/>
                </a:lnTo>
                <a:lnTo>
                  <a:pt x="18073735" y="8511086"/>
                </a:lnTo>
                <a:lnTo>
                  <a:pt x="0" y="8511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50774" flipV="1">
            <a:off x="-12830214" y="-2992357"/>
            <a:ext cx="14182710" cy="6678767"/>
          </a:xfrm>
          <a:custGeom>
            <a:avLst/>
            <a:gdLst/>
            <a:ahLst/>
            <a:cxnLst/>
            <a:rect l="l" t="t" r="r" b="b"/>
            <a:pathLst>
              <a:path w="14182710" h="6678767">
                <a:moveTo>
                  <a:pt x="0" y="6678767"/>
                </a:moveTo>
                <a:lnTo>
                  <a:pt x="14182710" y="6678767"/>
                </a:lnTo>
                <a:lnTo>
                  <a:pt x="14182710" y="0"/>
                </a:lnTo>
                <a:lnTo>
                  <a:pt x="0" y="0"/>
                </a:lnTo>
                <a:lnTo>
                  <a:pt x="0" y="6678767"/>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4014593" y="8833936"/>
            <a:ext cx="18073735" cy="8511086"/>
          </a:xfrm>
          <a:custGeom>
            <a:avLst/>
            <a:gdLst/>
            <a:ahLst/>
            <a:cxnLst/>
            <a:rect l="l" t="t" r="r" b="b"/>
            <a:pathLst>
              <a:path w="18073735" h="8511086">
                <a:moveTo>
                  <a:pt x="18073735" y="0"/>
                </a:moveTo>
                <a:lnTo>
                  <a:pt x="0" y="0"/>
                </a:lnTo>
                <a:lnTo>
                  <a:pt x="0" y="8511086"/>
                </a:lnTo>
                <a:lnTo>
                  <a:pt x="18073735" y="8511086"/>
                </a:lnTo>
                <a:lnTo>
                  <a:pt x="1807373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766128">
            <a:off x="965127" y="-2060816"/>
            <a:ext cx="5273631" cy="2905291"/>
          </a:xfrm>
          <a:custGeom>
            <a:avLst/>
            <a:gdLst/>
            <a:ahLst/>
            <a:cxnLst/>
            <a:rect l="l" t="t" r="r" b="b"/>
            <a:pathLst>
              <a:path w="5273631" h="2905291">
                <a:moveTo>
                  <a:pt x="0" y="0"/>
                </a:moveTo>
                <a:lnTo>
                  <a:pt x="5273631" y="0"/>
                </a:lnTo>
                <a:lnTo>
                  <a:pt x="5273631"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838725" flipV="1">
            <a:off x="12040673" y="-2002621"/>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766128">
            <a:off x="-1608116" y="9703164"/>
            <a:ext cx="5273631" cy="2905291"/>
          </a:xfrm>
          <a:custGeom>
            <a:avLst/>
            <a:gdLst/>
            <a:ahLst/>
            <a:cxnLst/>
            <a:rect l="l" t="t" r="r" b="b"/>
            <a:pathLst>
              <a:path w="5273631" h="2905291">
                <a:moveTo>
                  <a:pt x="0" y="0"/>
                </a:moveTo>
                <a:lnTo>
                  <a:pt x="5273632" y="0"/>
                </a:lnTo>
                <a:lnTo>
                  <a:pt x="5273632" y="2905291"/>
                </a:lnTo>
                <a:lnTo>
                  <a:pt x="0" y="2905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38725" flipV="1">
            <a:off x="14477133" y="9761359"/>
            <a:ext cx="5273631" cy="2905291"/>
          </a:xfrm>
          <a:custGeom>
            <a:avLst/>
            <a:gdLst/>
            <a:ahLst/>
            <a:cxnLst/>
            <a:rect l="l" t="t" r="r" b="b"/>
            <a:pathLst>
              <a:path w="5273631" h="2905291">
                <a:moveTo>
                  <a:pt x="0" y="2905291"/>
                </a:moveTo>
                <a:lnTo>
                  <a:pt x="5273631" y="2905291"/>
                </a:lnTo>
                <a:lnTo>
                  <a:pt x="5273631" y="0"/>
                </a:lnTo>
                <a:lnTo>
                  <a:pt x="0" y="0"/>
                </a:lnTo>
                <a:lnTo>
                  <a:pt x="0" y="2905291"/>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6143635" y="0"/>
            <a:ext cx="6000729" cy="1398517"/>
          </a:xfrm>
          <a:custGeom>
            <a:avLst/>
            <a:gdLst/>
            <a:ahLst/>
            <a:cxnLst/>
            <a:rect l="l" t="t" r="r" b="b"/>
            <a:pathLst>
              <a:path w="6000729" h="1398517">
                <a:moveTo>
                  <a:pt x="0" y="0"/>
                </a:moveTo>
                <a:lnTo>
                  <a:pt x="6000730" y="0"/>
                </a:lnTo>
                <a:lnTo>
                  <a:pt x="6000730" y="1398517"/>
                </a:lnTo>
                <a:lnTo>
                  <a:pt x="0" y="1398517"/>
                </a:lnTo>
                <a:lnTo>
                  <a:pt x="0" y="0"/>
                </a:lnTo>
                <a:close/>
              </a:path>
            </a:pathLst>
          </a:custGeom>
          <a:blipFill>
            <a:blip r:embed="rId10"/>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948</Words>
  <Application>Microsoft Office PowerPoint</Application>
  <PresentationFormat>Custom</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Aristotelica Pro</vt:lpstr>
      <vt:lpstr>Montserrat Bold</vt:lpstr>
      <vt:lpstr>Aristotelica Pro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bisnis</dc:title>
  <dc:creator>LENOVO</dc:creator>
  <cp:lastModifiedBy>LENOVO IDEAPAD 3</cp:lastModifiedBy>
  <cp:revision>1</cp:revision>
  <dcterms:created xsi:type="dcterms:W3CDTF">2006-08-16T00:00:00Z</dcterms:created>
  <dcterms:modified xsi:type="dcterms:W3CDTF">2024-08-14T22:12:02Z</dcterms:modified>
  <dc:identifier>DAGN3OXZJSs</dc:identifier>
</cp:coreProperties>
</file>